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23" r:id="rId5"/>
    <p:sldId id="584" r:id="rId6"/>
    <p:sldId id="530" r:id="rId7"/>
    <p:sldId id="582" r:id="rId8"/>
    <p:sldId id="585" r:id="rId9"/>
    <p:sldId id="583" r:id="rId10"/>
  </p:sldIdLst>
  <p:sldSz cx="12192000" cy="6858000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3366"/>
    <a:srgbClr val="0C4B2B"/>
    <a:srgbClr val="44546A"/>
    <a:srgbClr val="9CBC3D"/>
    <a:srgbClr val="ED7D31"/>
    <a:srgbClr val="FFD966"/>
    <a:srgbClr val="35719D"/>
    <a:srgbClr val="EABA42"/>
    <a:srgbClr val="2C4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6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24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0860" cy="435849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dirty="0"/>
              <a:t>Independent Fiscal Office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5" y="3"/>
            <a:ext cx="3070860" cy="435849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D5374EE2-F3CE-41E3-9E0B-5977395E3A5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250955"/>
            <a:ext cx="3070860" cy="43584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5" y="8250955"/>
            <a:ext cx="3070860" cy="43584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606C6E1-930D-4E94-9A5A-0F96B7BA4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448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0860" cy="435849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dirty="0"/>
              <a:t>Independent Fiscal Office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5" y="3"/>
            <a:ext cx="3070860" cy="435849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539A7A68-B634-40A9-BBAF-AFA54B7C89D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80523"/>
            <a:ext cx="5669280" cy="342042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250955"/>
            <a:ext cx="3070860" cy="43584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5" y="8250955"/>
            <a:ext cx="3070860" cy="43584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0639B70B-8A9F-434C-8F66-1A97C185DB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281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2109"/>
            <a:ext cx="10515600" cy="1708240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60227"/>
            <a:ext cx="10515600" cy="25244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July 13,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362075"/>
            <a:ext cx="10972800" cy="4814888"/>
          </a:xfrm>
        </p:spPr>
        <p:txBody>
          <a:bodyPr/>
          <a:lstStyle>
            <a:lvl1pPr marL="0" indent="0">
              <a:spcAft>
                <a:spcPts val="400"/>
              </a:spcAft>
              <a:buFont typeface="Webdings" panose="05030102010509060703" pitchFamily="18" charset="2"/>
              <a:buNone/>
              <a:defRPr b="1" baseline="0"/>
            </a:lvl1pPr>
            <a:lvl2pPr marL="914400" indent="-228600">
              <a:buClr>
                <a:srgbClr val="5B9BD5"/>
              </a:buClr>
              <a:buFont typeface="Wingdings" panose="05000000000000000000" pitchFamily="2" charset="2"/>
              <a:buChar char="§"/>
              <a:defRPr sz="2600"/>
            </a:lvl2pPr>
            <a:lvl3pPr marL="17145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baseline="0"/>
            </a:lvl3pPr>
            <a:lvl4pPr marL="1828800" indent="-228600">
              <a:buClr>
                <a:schemeClr val="bg2">
                  <a:lumMod val="50000"/>
                </a:schemeClr>
              </a:buClr>
              <a:tabLst>
                <a:tab pos="1828800" algn="l"/>
              </a:tabLst>
              <a:defRPr/>
            </a:lvl4pPr>
            <a:lvl5pPr marL="2057400" indent="-2286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Third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2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July 13,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467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fld id="{DF5B03CD-1C10-4B95-9C10-42EFE8C75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7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0302"/>
            <a:ext cx="5181600" cy="4926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0302"/>
            <a:ext cx="5181600" cy="49266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13,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826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2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550" y="1362075"/>
            <a:ext cx="1099185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Third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33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13,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6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33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DF5B03CD-1C10-4B95-9C10-42EFE8C75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4749"/>
            <a:ext cx="12192000" cy="95408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8A7D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99212"/>
            <a:ext cx="10515600" cy="1143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72989"/>
            <a:ext cx="12192000" cy="0"/>
          </a:xfrm>
          <a:prstGeom prst="line">
            <a:avLst/>
          </a:prstGeom>
          <a:ln w="53975">
            <a:solidFill>
              <a:srgbClr val="9CBC3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32" y="6335751"/>
            <a:ext cx="702400" cy="3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49" r:id="rId4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Adobe Devanagari" panose="02040503050201020203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600"/>
        </a:spcAft>
        <a:buFont typeface="Webdings" panose="05030102010509060703" pitchFamily="18" charset="2"/>
        <a:buNone/>
        <a:defRPr sz="3000" b="1" kern="1200" baseline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Adobe Devanagari" panose="02040503050201020203" pitchFamily="18" charset="0"/>
        </a:defRPr>
      </a:lvl1pPr>
      <a:lvl2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9BD5"/>
        </a:buClr>
        <a:buFont typeface="Wingdings" panose="05000000000000000000" pitchFamily="2" charset="2"/>
        <a:buChar char="§"/>
        <a:defRPr sz="2600" kern="1200" baseline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Adobe Devanagari" panose="02040503050201020203" pitchFamily="18" charset="0"/>
        </a:defRPr>
      </a:lvl2pPr>
      <a:lvl3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Adobe Devanagari" panose="020405030502010202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Adobe Devanagari" panose="02040503050201020203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▫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Adobe Devanagari" panose="020405030502010202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DDEF9-CAF4-4857-9AD9-66CCB782F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62067"/>
            <a:ext cx="12192000" cy="41810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777383"/>
          </a:xfrm>
          <a:prstGeom prst="rect">
            <a:avLst/>
          </a:prstGeom>
          <a:solidFill>
            <a:srgbClr val="0C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828232"/>
            <a:ext cx="12192000" cy="1029768"/>
          </a:xfrm>
          <a:prstGeom prst="rect">
            <a:avLst/>
          </a:prstGeom>
          <a:solidFill>
            <a:srgbClr val="0C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1444239" y="4114"/>
            <a:ext cx="9357645" cy="317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dobe Devanagari" panose="02040503050201020203" pitchFamily="18" charset="0"/>
              </a:defRPr>
            </a:lvl1pPr>
          </a:lstStyle>
          <a:p>
            <a:r>
              <a:rPr lang="en-US" sz="4000" b="1" dirty="0">
                <a:latin typeface="Century Gothic" panose="020B0502020202020204" pitchFamily="34" charset="0"/>
              </a:rPr>
              <a:t>State Pension System Update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House State Government Committee Testimony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Matthew Knittel, Director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Independent Fiscal 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126480"/>
            <a:ext cx="474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August 19,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54EF26-0F74-476E-8850-2FCBF8D1F3BF}"/>
              </a:ext>
            </a:extLst>
          </p:cNvPr>
          <p:cNvCxnSpPr>
            <a:cxnSpLocks/>
          </p:cNvCxnSpPr>
          <p:nvPr/>
        </p:nvCxnSpPr>
        <p:spPr>
          <a:xfrm>
            <a:off x="0" y="2777383"/>
            <a:ext cx="12192000" cy="0"/>
          </a:xfrm>
          <a:prstGeom prst="line">
            <a:avLst/>
          </a:prstGeom>
          <a:ln w="50800">
            <a:solidFill>
              <a:srgbClr val="9CB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F739B0-CCA3-4911-AD73-9B64522BEFE0}"/>
              </a:ext>
            </a:extLst>
          </p:cNvPr>
          <p:cNvCxnSpPr/>
          <p:nvPr/>
        </p:nvCxnSpPr>
        <p:spPr>
          <a:xfrm>
            <a:off x="0" y="5844988"/>
            <a:ext cx="12192000" cy="0"/>
          </a:xfrm>
          <a:prstGeom prst="line">
            <a:avLst/>
          </a:prstGeom>
          <a:ln w="50800">
            <a:solidFill>
              <a:srgbClr val="9CB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0EEA-ECC3-4A59-B354-FFC28C08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Recent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F707-6C99-4139-B6A1-587F4D3B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 5 of 2017</a:t>
            </a:r>
            <a:r>
              <a:rPr lang="en-US" sz="18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US" sz="1800" b="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 5 established two hybrid defined benefit and defined contribution plans and a pure defined contribution plan for both state systems. Changes were also made to benefit accrual rates, employee contributions, and retirement ages, among others.</a:t>
            </a:r>
            <a:endParaRPr lang="en-US" sz="1800" b="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 105 of 2019</a:t>
            </a:r>
            <a:r>
              <a:rPr lang="en-US" sz="18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Allows qualified employers to issue bonds to pre-fund 75-100% of their unfunded accrued liability (UAL). To date, two employers have made lump sum payments: (1) The Pennsylvania State University ($1.1 billion in 2020) and (2) the Pennsylvania State System of Higher Education ($825 million in 2021).</a:t>
            </a:r>
            <a:endParaRPr lang="en-US" sz="1800" b="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 128 of 2020</a:t>
            </a:r>
            <a:r>
              <a:rPr lang="en-US" sz="18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 Enacts administrative and reporting changes for SERS and PSERS. The act requires both systems to conduct prescribed stress testing of their systems. The IFO will compile those data in a report that summarizes outcomes and calculate the ratio of projected employer pension contributions to projected state revenues.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59FA-7524-42DE-9779-0B4046DE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36B73-5CAA-4B04-9468-B2CE1F2B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 Pension System Funding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August 19,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dirty="0">
              <a:solidFill>
                <a:srgbClr val="0033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21826"/>
              </p:ext>
            </p:extLst>
          </p:nvPr>
        </p:nvGraphicFramePr>
        <p:xfrm>
          <a:off x="360542" y="1043802"/>
          <a:ext cx="11470916" cy="529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3">
                  <a:extLst>
                    <a:ext uri="{9D8B030D-6E8A-4147-A177-3AD203B41FA5}">
                      <a16:colId xmlns:a16="http://schemas.microsoft.com/office/drawing/2014/main" val="5596928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64457296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3800659803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214391467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2421130439"/>
                    </a:ext>
                  </a:extLst>
                </a:gridCol>
                <a:gridCol w="1369078">
                  <a:extLst>
                    <a:ext uri="{9D8B030D-6E8A-4147-A177-3AD203B41FA5}">
                      <a16:colId xmlns:a16="http://schemas.microsoft.com/office/drawing/2014/main" val="3693164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6497634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78967682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3236706604"/>
                    </a:ext>
                  </a:extLst>
                </a:gridCol>
                <a:gridCol w="1095262">
                  <a:extLst>
                    <a:ext uri="{9D8B030D-6E8A-4147-A177-3AD203B41FA5}">
                      <a16:colId xmlns:a16="http://schemas.microsoft.com/office/drawing/2014/main" val="3796091495"/>
                    </a:ext>
                  </a:extLst>
                </a:gridCol>
                <a:gridCol w="1369078">
                  <a:extLst>
                    <a:ext uri="{9D8B030D-6E8A-4147-A177-3AD203B41FA5}">
                      <a16:colId xmlns:a16="http://schemas.microsoft.com/office/drawing/2014/main" val="3982527114"/>
                    </a:ext>
                  </a:extLst>
                </a:gridCol>
                <a:gridCol w="185225">
                  <a:extLst>
                    <a:ext uri="{9D8B030D-6E8A-4147-A177-3AD203B41FA5}">
                      <a16:colId xmlns:a16="http://schemas.microsoft.com/office/drawing/2014/main" val="3531812712"/>
                    </a:ext>
                  </a:extLst>
                </a:gridCol>
              </a:tblGrid>
              <a:tr h="3453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SERS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PSERS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3668"/>
                  </a:ext>
                </a:extLst>
              </a:tr>
              <a:tr h="5964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Ending</a:t>
                      </a: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Empl. Rate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$ State Contrib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System Return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Unfunded Liability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Empl. Rate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$ State Contrib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System Return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Unfunded Liability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52133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2005-10</a:t>
                      </a:r>
                    </a:p>
                  </a:txBody>
                  <a:tcPr marL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3.53%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$225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3.50%</a:t>
                      </a:r>
                    </a:p>
                  </a:txBody>
                  <a:tcPr marL="0" marR="1828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$9,736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5.34%</a:t>
                      </a:r>
                    </a:p>
                  </a:txBody>
                  <a:tcPr marL="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$337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2.99%</a:t>
                      </a:r>
                    </a:p>
                  </a:txBody>
                  <a:tcPr marL="0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$19,699  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54556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2010-15</a:t>
                      </a:r>
                    </a:p>
                  </a:txBody>
                  <a:tcPr marL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10.87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745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6.90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19,452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11.63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  699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9.73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37,336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51131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2016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25.01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1,622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6.51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19,923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25.84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1,719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1.29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42,724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83029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2017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29.51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1,897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15.08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19,662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30.03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2,064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10.14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44,512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50146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2018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33.24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2,049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-4.55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22,793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32.57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2,264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9.27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44,855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01186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2019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32.93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2,115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18.75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23,039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33.43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2,488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6.68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44,134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56079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2020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33.59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3,186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</a:txBody>
                  <a:tcPr marL="0" marR="1828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11.11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22,395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34.29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2,628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1.11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44,035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23945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2021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33.48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2,936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</a:t>
                      </a:r>
                    </a:p>
                  </a:txBody>
                  <a:tcPr marL="0" marR="1828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7.00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17,217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34.51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2,702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</a:t>
                      </a:r>
                      <a:r>
                        <a:rPr lang="en-US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25.00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44,574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33889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2022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33.81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2,146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7.00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16,436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34.94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2,734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7.25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44,713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42233"/>
                  </a:ext>
                </a:extLst>
              </a:tr>
              <a:tr h="316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2023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34.51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2,191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7.00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14,931</a:t>
                      </a: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35.80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2,894 </a:t>
                      </a: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7.25   </a:t>
                      </a:r>
                    </a:p>
                  </a:txBody>
                  <a:tcPr marL="0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44,654</a:t>
                      </a:r>
                    </a:p>
                  </a:txBody>
                  <a:tcPr marL="9525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35888"/>
                  </a:ext>
                </a:extLst>
              </a:tr>
              <a:tr h="765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10171"/>
                  </a:ext>
                </a:extLst>
              </a:tr>
              <a:tr h="11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Note: Millions of dollars. Data sourced from various system projections, releases and financial reports, unless noted otherwise. For year ranges (ex: 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2005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-10), Employer Contribution Rate and State Contributions are averages. System Return is 5-year performance as noted in system CAFR. Unfunded Liability is final year UAL. Calculations by the IFO.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SERS reported on calendar year basis except for Employer Contribution Rate. Includes all funds.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SERS 2020 employer contributions include $1.1 billion prepayment in unfunded liability from The Pennsylvania State University.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SERS 2021 employer contributions include $825 million prepayment in unfunded liability from The Pennsylvania State System of Higher Education.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 PSERS FY 2020-21 returns are preliminary. Final figures are not yet available and will affect UAL and employer contribution rates once finalized.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4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2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93" y="-99212"/>
            <a:ext cx="11125244" cy="1143014"/>
          </a:xfrm>
        </p:spPr>
        <p:txBody>
          <a:bodyPr>
            <a:normAutofit/>
          </a:bodyPr>
          <a:lstStyle/>
          <a:p>
            <a:r>
              <a:rPr lang="en-US" sz="3200" dirty="0"/>
              <a:t>Pension Funding as Share of Total General Fund Revenues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August 19,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dirty="0">
              <a:solidFill>
                <a:srgbClr val="0033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35430"/>
              </p:ext>
            </p:extLst>
          </p:nvPr>
        </p:nvGraphicFramePr>
        <p:xfrm>
          <a:off x="709882" y="1111877"/>
          <a:ext cx="10772237" cy="507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27">
                  <a:extLst>
                    <a:ext uri="{9D8B030D-6E8A-4147-A177-3AD203B41FA5}">
                      <a16:colId xmlns:a16="http://schemas.microsoft.com/office/drawing/2014/main" val="559692841"/>
                    </a:ext>
                  </a:extLst>
                </a:gridCol>
                <a:gridCol w="1223037">
                  <a:extLst>
                    <a:ext uri="{9D8B030D-6E8A-4147-A177-3AD203B41FA5}">
                      <a16:colId xmlns:a16="http://schemas.microsoft.com/office/drawing/2014/main" val="2864457296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3182523933"/>
                    </a:ext>
                  </a:extLst>
                </a:gridCol>
                <a:gridCol w="1304573">
                  <a:extLst>
                    <a:ext uri="{9D8B030D-6E8A-4147-A177-3AD203B41FA5}">
                      <a16:colId xmlns:a16="http://schemas.microsoft.com/office/drawing/2014/main" val="3800659803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228589655"/>
                    </a:ext>
                  </a:extLst>
                </a:gridCol>
                <a:gridCol w="1304573">
                  <a:extLst>
                    <a:ext uri="{9D8B030D-6E8A-4147-A177-3AD203B41FA5}">
                      <a16:colId xmlns:a16="http://schemas.microsoft.com/office/drawing/2014/main" val="3508349389"/>
                    </a:ext>
                  </a:extLst>
                </a:gridCol>
                <a:gridCol w="583565">
                  <a:extLst>
                    <a:ext uri="{9D8B030D-6E8A-4147-A177-3AD203B41FA5}">
                      <a16:colId xmlns:a16="http://schemas.microsoft.com/office/drawing/2014/main" val="1913904779"/>
                    </a:ext>
                  </a:extLst>
                </a:gridCol>
                <a:gridCol w="1304573">
                  <a:extLst>
                    <a:ext uri="{9D8B030D-6E8A-4147-A177-3AD203B41FA5}">
                      <a16:colId xmlns:a16="http://schemas.microsoft.com/office/drawing/2014/main" val="3939799118"/>
                    </a:ext>
                  </a:extLst>
                </a:gridCol>
                <a:gridCol w="529983">
                  <a:extLst>
                    <a:ext uri="{9D8B030D-6E8A-4147-A177-3AD203B41FA5}">
                      <a16:colId xmlns:a16="http://schemas.microsoft.com/office/drawing/2014/main" val="3965479174"/>
                    </a:ext>
                  </a:extLst>
                </a:gridCol>
                <a:gridCol w="1304573">
                  <a:extLst>
                    <a:ext uri="{9D8B030D-6E8A-4147-A177-3AD203B41FA5}">
                      <a16:colId xmlns:a16="http://schemas.microsoft.com/office/drawing/2014/main" val="3356497634"/>
                    </a:ext>
                  </a:extLst>
                </a:gridCol>
                <a:gridCol w="521829">
                  <a:extLst>
                    <a:ext uri="{9D8B030D-6E8A-4147-A177-3AD203B41FA5}">
                      <a16:colId xmlns:a16="http://schemas.microsoft.com/office/drawing/2014/main" val="2526924484"/>
                    </a:ext>
                  </a:extLst>
                </a:gridCol>
                <a:gridCol w="1304573">
                  <a:extLst>
                    <a:ext uri="{9D8B030D-6E8A-4147-A177-3AD203B41FA5}">
                      <a16:colId xmlns:a16="http://schemas.microsoft.com/office/drawing/2014/main" val="2065476849"/>
                    </a:ext>
                  </a:extLst>
                </a:gridCol>
                <a:gridCol w="112399">
                  <a:extLst>
                    <a:ext uri="{9D8B030D-6E8A-4147-A177-3AD203B41FA5}">
                      <a16:colId xmlns:a16="http://schemas.microsoft.com/office/drawing/2014/main" val="3531812712"/>
                    </a:ext>
                  </a:extLst>
                </a:gridCol>
              </a:tblGrid>
              <a:tr h="7091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FY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Ends</a:t>
                      </a: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SERS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PSERS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Annual Growth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Share of Revenue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8477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2016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$665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$1,719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$2,384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--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7.7%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5455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2017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784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2,064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2,848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19.5%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9.0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5113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2018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840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2,264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3,104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9.0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9.0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8302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2019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856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2,488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3,344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7.7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9.6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5014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2020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877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2,628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3,505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4.8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10.2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9066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2021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650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2,702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3,352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-4.4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8.7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0118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2022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931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2,734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3,665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9.3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9.5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982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2,894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3,876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5.8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25717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10.2   </a:t>
                      </a:r>
                    </a:p>
                  </a:txBody>
                  <a:tcPr marL="0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0" i="0" u="none" strike="noStrike" kern="1200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56079"/>
                  </a:ext>
                </a:extLst>
              </a:tr>
              <a:tr h="175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18288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0630"/>
                  </a:ext>
                </a:extLst>
              </a:tr>
              <a:tr h="302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5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just" fontAlgn="auto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Note: Dollars in millions. Excludes any funds from non-General Fund sources, including federal COVID-19 relief funds. FYE 2020 General Fund revenues increased by approximately $2.0 billion due to revenue delays resulting from the COVID-19 pandemic. FYE 2021 values reduced by same amount.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101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5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just" fontAlgn="auto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Sources: Various reports issued by the Independent Fiscal Office, the State Employees' Retirement System and the Public School Employees' Retirement System.</a:t>
                      </a:r>
                    </a:p>
                    <a:p>
                      <a:pPr algn="l" fontAlgn="auto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5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23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16FC-E9F6-4942-8DEE-01A23E23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Rate of Return Sensitivity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48AC-9E98-4995-9453-91867A5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FE04F-E568-4CDC-B33F-872B871F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B92AB6D-4262-452C-92C5-513B8E290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71177"/>
              </p:ext>
            </p:extLst>
          </p:nvPr>
        </p:nvGraphicFramePr>
        <p:xfrm>
          <a:off x="750203" y="1094272"/>
          <a:ext cx="10574579" cy="518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0">
                  <a:extLst>
                    <a:ext uri="{9D8B030D-6E8A-4147-A177-3AD203B41FA5}">
                      <a16:colId xmlns:a16="http://schemas.microsoft.com/office/drawing/2014/main" val="559692841"/>
                    </a:ext>
                  </a:extLst>
                </a:gridCol>
                <a:gridCol w="1706723">
                  <a:extLst>
                    <a:ext uri="{9D8B030D-6E8A-4147-A177-3AD203B41FA5}">
                      <a16:colId xmlns:a16="http://schemas.microsoft.com/office/drawing/2014/main" val="2864457296"/>
                    </a:ext>
                  </a:extLst>
                </a:gridCol>
                <a:gridCol w="1362867">
                  <a:extLst>
                    <a:ext uri="{9D8B030D-6E8A-4147-A177-3AD203B41FA5}">
                      <a16:colId xmlns:a16="http://schemas.microsoft.com/office/drawing/2014/main" val="3800659803"/>
                    </a:ext>
                  </a:extLst>
                </a:gridCol>
                <a:gridCol w="1362867">
                  <a:extLst>
                    <a:ext uri="{9D8B030D-6E8A-4147-A177-3AD203B41FA5}">
                      <a16:colId xmlns:a16="http://schemas.microsoft.com/office/drawing/2014/main" val="214391467"/>
                    </a:ext>
                  </a:extLst>
                </a:gridCol>
                <a:gridCol w="1362867">
                  <a:extLst>
                    <a:ext uri="{9D8B030D-6E8A-4147-A177-3AD203B41FA5}">
                      <a16:colId xmlns:a16="http://schemas.microsoft.com/office/drawing/2014/main" val="2421130439"/>
                    </a:ext>
                  </a:extLst>
                </a:gridCol>
                <a:gridCol w="568908">
                  <a:extLst>
                    <a:ext uri="{9D8B030D-6E8A-4147-A177-3AD203B41FA5}">
                      <a16:colId xmlns:a16="http://schemas.microsoft.com/office/drawing/2014/main" val="3356497634"/>
                    </a:ext>
                  </a:extLst>
                </a:gridCol>
                <a:gridCol w="1362867">
                  <a:extLst>
                    <a:ext uri="{9D8B030D-6E8A-4147-A177-3AD203B41FA5}">
                      <a16:colId xmlns:a16="http://schemas.microsoft.com/office/drawing/2014/main" val="78967682"/>
                    </a:ext>
                  </a:extLst>
                </a:gridCol>
                <a:gridCol w="1362867">
                  <a:extLst>
                    <a:ext uri="{9D8B030D-6E8A-4147-A177-3AD203B41FA5}">
                      <a16:colId xmlns:a16="http://schemas.microsoft.com/office/drawing/2014/main" val="3236706604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796091495"/>
                    </a:ext>
                  </a:extLst>
                </a:gridCol>
                <a:gridCol w="70797">
                  <a:extLst>
                    <a:ext uri="{9D8B030D-6E8A-4147-A177-3AD203B41FA5}">
                      <a16:colId xmlns:a16="http://schemas.microsoft.com/office/drawing/2014/main" val="3531812712"/>
                    </a:ext>
                  </a:extLst>
                </a:gridCol>
              </a:tblGrid>
              <a:tr h="342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SERS Employer Contributions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PSERS Employer Contributions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3668"/>
                  </a:ext>
                </a:extLst>
              </a:tr>
              <a:tr h="329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FYE</a:t>
                      </a: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6.00%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7.00%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8.00%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6.25%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7.25%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8.25%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52133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2022</a:t>
                      </a:r>
                    </a:p>
                  </a:txBody>
                  <a:tcPr marL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$2,104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$2,104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$2,104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$4,993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$4,993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$4,993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54556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</a:p>
                  </a:txBody>
                  <a:tcPr marL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2,753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2,224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1,603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6,182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5,195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4,291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51131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2024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2,744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2,204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1,571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6,380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5,382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4,469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83029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2025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2,685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2,128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1,477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6,585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5,577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4,651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50146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2026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2,672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2,102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1,437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6,820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5,802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4,867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01186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2027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2,685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2,105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1,429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7,041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6,010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5,065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56079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2028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2,696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2,112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1,430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7,245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6,203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5,243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23945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2029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2,709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2,120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1,435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7,463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6,409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5,437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33889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2030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2,723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2,131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1,442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7,686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6,621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5,637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42233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2031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2,739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2,142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1,450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7,915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6,839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5,843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35888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2032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2,765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2,165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1,470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8,125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7,035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6,026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41848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Difference</a:t>
                      </a:r>
                    </a:p>
                  </a:txBody>
                  <a:tcPr marL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-5,736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--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6,689</a:t>
                      </a:r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-10,368</a:t>
                      </a:r>
                    </a:p>
                  </a:txBody>
                  <a:tcPr marL="0" marR="2743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--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9,548</a:t>
                      </a:r>
                    </a:p>
                  </a:txBody>
                  <a:tcPr marL="0" marR="27432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97175"/>
                  </a:ext>
                </a:extLst>
              </a:tr>
              <a:tr h="781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10171"/>
                  </a:ext>
                </a:extLst>
              </a:tr>
              <a:tr h="1891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Note: Dollars in millions.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40691"/>
                  </a:ext>
                </a:extLst>
              </a:tr>
              <a:tr h="1891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Sources: Submissions supplied by SERS and PSERS in accordance with Act 37 of 2020.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7502"/>
                  </a:ext>
                </a:extLst>
              </a:tr>
              <a:tr h="1653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25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 Pension System Funding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August 19,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3CD-1C10-4B95-9C10-42EFE8C75FC9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dirty="0">
              <a:solidFill>
                <a:srgbClr val="0033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30531"/>
              </p:ext>
            </p:extLst>
          </p:nvPr>
        </p:nvGraphicFramePr>
        <p:xfrm>
          <a:off x="430178" y="1121171"/>
          <a:ext cx="11331645" cy="509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8">
                  <a:extLst>
                    <a:ext uri="{9D8B030D-6E8A-4147-A177-3AD203B41FA5}">
                      <a16:colId xmlns:a16="http://schemas.microsoft.com/office/drawing/2014/main" val="5596928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864457296"/>
                    </a:ext>
                  </a:extLst>
                </a:gridCol>
                <a:gridCol w="1467466">
                  <a:extLst>
                    <a:ext uri="{9D8B030D-6E8A-4147-A177-3AD203B41FA5}">
                      <a16:colId xmlns:a16="http://schemas.microsoft.com/office/drawing/2014/main" val="3800659803"/>
                    </a:ext>
                  </a:extLst>
                </a:gridCol>
                <a:gridCol w="1375750">
                  <a:extLst>
                    <a:ext uri="{9D8B030D-6E8A-4147-A177-3AD203B41FA5}">
                      <a16:colId xmlns:a16="http://schemas.microsoft.com/office/drawing/2014/main" val="214391467"/>
                    </a:ext>
                  </a:extLst>
                </a:gridCol>
                <a:gridCol w="1375750">
                  <a:extLst>
                    <a:ext uri="{9D8B030D-6E8A-4147-A177-3AD203B41FA5}">
                      <a16:colId xmlns:a16="http://schemas.microsoft.com/office/drawing/2014/main" val="24211304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56497634"/>
                    </a:ext>
                  </a:extLst>
                </a:gridCol>
                <a:gridCol w="1467466">
                  <a:extLst>
                    <a:ext uri="{9D8B030D-6E8A-4147-A177-3AD203B41FA5}">
                      <a16:colId xmlns:a16="http://schemas.microsoft.com/office/drawing/2014/main" val="78967682"/>
                    </a:ext>
                  </a:extLst>
                </a:gridCol>
                <a:gridCol w="1375750">
                  <a:extLst>
                    <a:ext uri="{9D8B030D-6E8A-4147-A177-3AD203B41FA5}">
                      <a16:colId xmlns:a16="http://schemas.microsoft.com/office/drawing/2014/main" val="3236706604"/>
                    </a:ext>
                  </a:extLst>
                </a:gridCol>
                <a:gridCol w="1375750">
                  <a:extLst>
                    <a:ext uri="{9D8B030D-6E8A-4147-A177-3AD203B41FA5}">
                      <a16:colId xmlns:a16="http://schemas.microsoft.com/office/drawing/2014/main" val="3796091495"/>
                    </a:ext>
                  </a:extLst>
                </a:gridCol>
                <a:gridCol w="185785">
                  <a:extLst>
                    <a:ext uri="{9D8B030D-6E8A-4147-A177-3AD203B41FA5}">
                      <a16:colId xmlns:a16="http://schemas.microsoft.com/office/drawing/2014/main" val="3531812712"/>
                    </a:ext>
                  </a:extLst>
                </a:gridCol>
              </a:tblGrid>
              <a:tr h="3443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2014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3668"/>
                  </a:ext>
                </a:extLst>
              </a:tr>
              <a:tr h="3443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marL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Funded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Ratio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Capita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Funded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Ratio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Capita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84776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98.1%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$186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98.0%</a:t>
                      </a: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$217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54556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92.4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810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85.1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1,824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51131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Georgia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83.3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1,639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80.1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2,182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83029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80.3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3,162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75.8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4,284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50146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West Virginia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77.7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2,066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82.3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1,861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01186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Virginia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75.1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2,569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79.0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2,392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56079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Maryland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71.3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31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3,085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70.4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3,637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23945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Pennsylvania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59.6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46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4,257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54.8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45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5,377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33889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Illinois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41.3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49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8,658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39.0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49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11,050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42233"/>
                  </a:ext>
                </a:extLst>
              </a:tr>
              <a:tr h="29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New Jersey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42.5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12,762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38.4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14,710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3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8907"/>
                  </a:ext>
                </a:extLst>
              </a:tr>
              <a:tr h="3130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U.S. Total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74.8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--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2,933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70.7   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--</a:t>
                      </a:r>
                    </a:p>
                  </a:txBody>
                  <a:tcPr marL="9525" marR="54864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3,789</a:t>
                      </a:r>
                    </a:p>
                  </a:txBody>
                  <a:tcPr marL="9525" marR="45720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i="0" u="none" strike="noStrike" kern="1200" dirty="0">
                        <a:solidFill>
                          <a:schemeClr val="bg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7896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365760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1017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auto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Note: Per capita column equal to unfunded accrued liability divided by state population. Excludes municipal pension systems.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4069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auto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Source: The State Pension Funding Gap: 2018 and 2014, Pew Charitable Trusts.</a:t>
                      </a:r>
                    </a:p>
                    <a:p>
                      <a:pPr algn="just" fontAlgn="auto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6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9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79B3DA1102D419AA4F9BE68881DD3" ma:contentTypeVersion="12" ma:contentTypeDescription="Create a new document." ma:contentTypeScope="" ma:versionID="79e311e5185477bc146c7b66eb533788">
  <xsd:schema xmlns:xsd="http://www.w3.org/2001/XMLSchema" xmlns:xs="http://www.w3.org/2001/XMLSchema" xmlns:p="http://schemas.microsoft.com/office/2006/metadata/properties" xmlns:ns3="1a6177e5-5909-4f96-9dad-88cae3ca24f3" xmlns:ns4="72dcb0b9-f944-46a1-88e8-4db8f2f9bd81" targetNamespace="http://schemas.microsoft.com/office/2006/metadata/properties" ma:root="true" ma:fieldsID="3cfbfcb08b0beeafca4b398fb83b391f" ns3:_="" ns4:_="">
    <xsd:import namespace="1a6177e5-5909-4f96-9dad-88cae3ca24f3"/>
    <xsd:import namespace="72dcb0b9-f944-46a1-88e8-4db8f2f9bd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177e5-5909-4f96-9dad-88cae3ca2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cb0b9-f944-46a1-88e8-4db8f2f9b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A8C8E8-9C75-4A40-BA2B-BA105B982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177e5-5909-4f96-9dad-88cae3ca24f3"/>
    <ds:schemaRef ds:uri="72dcb0b9-f944-46a1-88e8-4db8f2f9b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931A86-E458-48B9-8ADB-BF8607026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A68E6-CCD6-4671-99C1-84F22EC60F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Widescreen</PresentationFormat>
  <Paragraphs>414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Yu Gothic UI Semibold</vt:lpstr>
      <vt:lpstr>Arial</vt:lpstr>
      <vt:lpstr>Calibri</vt:lpstr>
      <vt:lpstr>Century Gothic</vt:lpstr>
      <vt:lpstr>Century Schoolbook</vt:lpstr>
      <vt:lpstr>Franklin Gothic Book</vt:lpstr>
      <vt:lpstr>Symbol</vt:lpstr>
      <vt:lpstr>Tahoma</vt:lpstr>
      <vt:lpstr>Webdings</vt:lpstr>
      <vt:lpstr>Wingdings</vt:lpstr>
      <vt:lpstr>Office Theme</vt:lpstr>
      <vt:lpstr>PowerPoint Presentation</vt:lpstr>
      <vt:lpstr>Recent Legislation</vt:lpstr>
      <vt:lpstr>State Pension System Funding Outlook</vt:lpstr>
      <vt:lpstr>Pension Funding as Share of Total General Fund Revenues</vt:lpstr>
      <vt:lpstr>Rate of Return Sensitivity Analysis</vt:lpstr>
      <vt:lpstr>State Pension System Funding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2021-08-17T23:36:32Z</dcterms:created>
  <dcterms:modified xsi:type="dcterms:W3CDTF">2021-08-17T23:53:28Z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0x010100F8E79B3DA1102D419AA4F9BE68881DD3</vt:lpwstr>
  </property>
</Properties>
</file>